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7" r:id="rId8"/>
    <p:sldId id="263" r:id="rId9"/>
    <p:sldId id="265" r:id="rId10"/>
    <p:sldId id="266" r:id="rId11"/>
  </p:sldIdLst>
  <p:sldSz cx="18288000" cy="10287000"/>
  <p:notesSz cx="6858000" cy="9144000"/>
  <p:embeddedFontLst>
    <p:embeddedFont>
      <p:font typeface="Bahnschrift SemiLight" panose="020B0502040204020203" pitchFamily="3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5256" autoAdjust="0"/>
  </p:normalViewPr>
  <p:slideViewPr>
    <p:cSldViewPr>
      <p:cViewPr>
        <p:scale>
          <a:sx n="75" d="100"/>
          <a:sy n="75" d="100"/>
        </p:scale>
        <p:origin x="-931" y="-6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26861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502796" y="647700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963053" y="2959623"/>
            <a:ext cx="6975662" cy="2901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Accenture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454868"/>
            <a:chOff x="0" y="0"/>
            <a:chExt cx="11564591" cy="4606491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308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Analytics Team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0972800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46DB7E-606E-C502-F28E-5782330509E2}"/>
              </a:ext>
            </a:extLst>
          </p:cNvPr>
          <p:cNvSpPr txBox="1"/>
          <p:nvPr/>
        </p:nvSpPr>
        <p:spPr>
          <a:xfrm>
            <a:off x="3105228" y="5229751"/>
            <a:ext cx="635326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The main problem is to identify the Top 5 Categories with the largest popularity.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We need to figure out that how can we calculate the most popular categories.</a:t>
            </a:r>
            <a:endParaRPr lang="en-IN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0818EF-DDA6-59BD-A3BF-93FBA49EB0F2}"/>
              </a:ext>
            </a:extLst>
          </p:cNvPr>
          <p:cNvSpPr txBox="1"/>
          <p:nvPr/>
        </p:nvSpPr>
        <p:spPr>
          <a:xfrm>
            <a:off x="14451005" y="1671189"/>
            <a:ext cx="2470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Sakshi Bhandwal</a:t>
            </a:r>
          </a:p>
          <a:p>
            <a:r>
              <a:rPr lang="en-US" sz="2400" dirty="0"/>
              <a:t>(Data Analyst</a:t>
            </a:r>
            <a:r>
              <a:rPr lang="en-IN" sz="2400" dirty="0"/>
              <a:t>)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6C69C5-2D0B-C11D-AA83-005A8A544223}"/>
              </a:ext>
            </a:extLst>
          </p:cNvPr>
          <p:cNvSpPr txBox="1"/>
          <p:nvPr/>
        </p:nvSpPr>
        <p:spPr>
          <a:xfrm>
            <a:off x="14604273" y="4500075"/>
            <a:ext cx="2549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DM Sans" pitchFamily="2" charset="0"/>
              </a:rPr>
              <a:t>Andrew Fleming (Chief Technical Architect),</a:t>
            </a:r>
            <a:endParaRPr lang="en-IN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93C57-45CA-18F8-057D-D591C0EE9576}"/>
              </a:ext>
            </a:extLst>
          </p:cNvPr>
          <p:cNvSpPr txBox="1"/>
          <p:nvPr/>
        </p:nvSpPr>
        <p:spPr>
          <a:xfrm>
            <a:off x="14604273" y="7599331"/>
            <a:ext cx="2729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0" i="0" dirty="0">
                <a:solidFill>
                  <a:srgbClr val="000000"/>
                </a:solidFill>
                <a:effectLst/>
                <a:latin typeface="DM Sans" pitchFamily="2" charset="0"/>
              </a:rPr>
              <a:t>Marcus </a:t>
            </a:r>
            <a:r>
              <a:rPr lang="en-IN" sz="2400" b="0" i="0" dirty="0" err="1">
                <a:solidFill>
                  <a:srgbClr val="000000"/>
                </a:solidFill>
                <a:effectLst/>
                <a:latin typeface="DM Sans" pitchFamily="2" charset="0"/>
              </a:rPr>
              <a:t>Rompton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DM Sans" pitchFamily="2" charset="0"/>
              </a:rPr>
              <a:t> (Senior Principle)</a:t>
            </a:r>
            <a:endParaRPr lang="en-IN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8A3A50-7AAE-5740-81E0-211DB5338BCA}"/>
              </a:ext>
            </a:extLst>
          </p:cNvPr>
          <p:cNvSpPr txBox="1"/>
          <p:nvPr/>
        </p:nvSpPr>
        <p:spPr>
          <a:xfrm>
            <a:off x="3928258" y="129724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chemeClr val="bg1"/>
                </a:solidFill>
                <a:effectLst/>
              </a:rPr>
              <a:t>Data Collection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4ACE5C-7DA7-F9F6-364A-22AEEF637DD7}"/>
              </a:ext>
            </a:extLst>
          </p:cNvPr>
          <p:cNvSpPr txBox="1"/>
          <p:nvPr/>
        </p:nvSpPr>
        <p:spPr>
          <a:xfrm>
            <a:off x="5799796" y="2925535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AC8BA9-B329-EF88-385C-23D2334F1421}"/>
              </a:ext>
            </a:extLst>
          </p:cNvPr>
          <p:cNvSpPr txBox="1"/>
          <p:nvPr/>
        </p:nvSpPr>
        <p:spPr>
          <a:xfrm>
            <a:off x="7652004" y="4662630"/>
            <a:ext cx="8813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Manipulation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29973D-00D2-8B87-2E62-2FBF19B2DDE9}"/>
              </a:ext>
            </a:extLst>
          </p:cNvPr>
          <p:cNvSpPr txBox="1"/>
          <p:nvPr/>
        </p:nvSpPr>
        <p:spPr>
          <a:xfrm>
            <a:off x="9804526" y="6247607"/>
            <a:ext cx="4184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Analysis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558B4B-6528-12C7-2E87-166E60F37F7A}"/>
              </a:ext>
            </a:extLst>
          </p:cNvPr>
          <p:cNvSpPr txBox="1"/>
          <p:nvPr/>
        </p:nvSpPr>
        <p:spPr>
          <a:xfrm>
            <a:off x="3071497" y="3109982"/>
            <a:ext cx="1083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A100FF"/>
                </a:solidFill>
              </a:rPr>
              <a:t>16</a:t>
            </a:r>
            <a:endParaRPr lang="en-IN" sz="6000" b="1" dirty="0">
              <a:solidFill>
                <a:srgbClr val="A1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7F9ACB-6B6E-CE39-62EC-4D0FAD498491}"/>
              </a:ext>
            </a:extLst>
          </p:cNvPr>
          <p:cNvSpPr txBox="1"/>
          <p:nvPr/>
        </p:nvSpPr>
        <p:spPr>
          <a:xfrm>
            <a:off x="2356178" y="4478882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Bahnschrift SemiLight" panose="020B0502040204020203" pitchFamily="34" charset="0"/>
              </a:rPr>
              <a:t>Unique Categories</a:t>
            </a:r>
            <a:endParaRPr lang="en-IN" sz="4000" dirty="0">
              <a:latin typeface="Bahnschrift SemiLight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6B3E24-5DBA-8F3B-CFB1-9B4F9B2CBAD0}"/>
              </a:ext>
            </a:extLst>
          </p:cNvPr>
          <p:cNvSpPr txBox="1"/>
          <p:nvPr/>
        </p:nvSpPr>
        <p:spPr>
          <a:xfrm>
            <a:off x="7714306" y="3109982"/>
            <a:ext cx="1752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A100FF"/>
                </a:solidFill>
              </a:rPr>
              <a:t>1898</a:t>
            </a:r>
            <a:endParaRPr lang="en-IN" sz="6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6E0516-60BA-E7EC-0F2B-19B03CFCAD39}"/>
              </a:ext>
            </a:extLst>
          </p:cNvPr>
          <p:cNvSpPr txBox="1"/>
          <p:nvPr/>
        </p:nvSpPr>
        <p:spPr>
          <a:xfrm>
            <a:off x="7155738" y="4478881"/>
            <a:ext cx="32051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Bahnschrift SemiLight" panose="020B0502040204020203" pitchFamily="34" charset="0"/>
              </a:rPr>
              <a:t>Animal Category</a:t>
            </a:r>
            <a:endParaRPr lang="en-IN" sz="4000" dirty="0">
              <a:latin typeface="Bahnschrift SemiLight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A9F194-987D-9B11-8526-8FCD635B28E0}"/>
              </a:ext>
            </a:extLst>
          </p:cNvPr>
          <p:cNvSpPr txBox="1"/>
          <p:nvPr/>
        </p:nvSpPr>
        <p:spPr>
          <a:xfrm>
            <a:off x="12544022" y="3109981"/>
            <a:ext cx="27197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A100FF"/>
                </a:solidFill>
              </a:rPr>
              <a:t>January</a:t>
            </a:r>
            <a:endParaRPr lang="en-IN" sz="6000" b="1" dirty="0">
              <a:solidFill>
                <a:srgbClr val="A1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41921B-2A01-46DD-DAFE-D0ADC5727311}"/>
              </a:ext>
            </a:extLst>
          </p:cNvPr>
          <p:cNvSpPr txBox="1"/>
          <p:nvPr/>
        </p:nvSpPr>
        <p:spPr>
          <a:xfrm>
            <a:off x="12287407" y="4478880"/>
            <a:ext cx="33551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Bahnschrift SemiLight" panose="020B0502040204020203" pitchFamily="34" charset="0"/>
              </a:rPr>
              <a:t>Month with the most post</a:t>
            </a:r>
            <a:endParaRPr lang="en-IN" sz="4000" dirty="0">
              <a:latin typeface="Bahnschrift SemiLight" panose="020B050204020402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126" y="8260650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1066407" y="7995499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79091" y="-33192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160112" y="-1104900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BE589E-AC7E-941E-BD0F-F35A7D7FD6BD}"/>
              </a:ext>
            </a:extLst>
          </p:cNvPr>
          <p:cNvSpPr txBox="1"/>
          <p:nvPr/>
        </p:nvSpPr>
        <p:spPr>
          <a:xfrm>
            <a:off x="10591800" y="2271931"/>
            <a:ext cx="654096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Removing the null values as they are taking the unnecessary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DM Sans" pitchFamily="2" charset="0"/>
              </a:rPr>
              <a:t>There were Three tables and these were reaction table, reaction type table and content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DM Sans" pitchFamily="2" charset="0"/>
              </a:rPr>
              <a:t>Created a final data set by merging three tables together using MS-Excel </a:t>
            </a:r>
            <a:r>
              <a:rPr lang="en-US" sz="2400" i="0" dirty="0" err="1">
                <a:solidFill>
                  <a:srgbClr val="000000"/>
                </a:solidFill>
                <a:effectLst/>
                <a:latin typeface="DM Sans" pitchFamily="2" charset="0"/>
              </a:rPr>
              <a:t>Vlookup</a:t>
            </a:r>
            <a:r>
              <a:rPr lang="en-US" sz="2400" i="0" dirty="0">
                <a:solidFill>
                  <a:srgbClr val="000000"/>
                </a:solidFill>
                <a:effectLst/>
                <a:latin typeface="DM Sans" pitchFamily="2" charset="0"/>
              </a:rPr>
              <a:t>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DM Sans" pitchFamily="2" charset="0"/>
              </a:rPr>
              <a:t>Reaction type is the common column in reaction and reaction type table which was useful in merging the reaction and reaction type table.</a:t>
            </a:r>
          </a:p>
          <a:p>
            <a:endParaRPr lang="en-US" sz="2400" i="0" dirty="0">
              <a:solidFill>
                <a:srgbClr val="000000"/>
              </a:solidFill>
              <a:effectLst/>
              <a:latin typeface="DM Sans" pitchFamily="2" charset="0"/>
            </a:endParaRPr>
          </a:p>
          <a:p>
            <a:endParaRPr lang="en-US" sz="2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3237198-55FC-F053-7C1B-8C3F961646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35185" r="47084" b="19077"/>
          <a:stretch/>
        </p:blipFill>
        <p:spPr>
          <a:xfrm>
            <a:off x="3216547" y="2607250"/>
            <a:ext cx="6259038" cy="345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72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73BA479-4260-4B44-1817-55132143BFCE}"/>
              </a:ext>
            </a:extLst>
          </p:cNvPr>
          <p:cNvSpPr txBox="1"/>
          <p:nvPr/>
        </p:nvSpPr>
        <p:spPr>
          <a:xfrm>
            <a:off x="2590800" y="2031120"/>
            <a:ext cx="48768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</a:rPr>
              <a:t>Similarly, Content ID is a common column in content table and reaction table which helped in merging the content and reaction table.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opularity is quantified by the “Score” given to each reaction type.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Using the </a:t>
            </a:r>
            <a:r>
              <a:rPr lang="en-US" sz="2400" dirty="0" err="1"/>
              <a:t>sumif</a:t>
            </a:r>
            <a:r>
              <a:rPr lang="en-US" sz="2400" dirty="0"/>
              <a:t> function, we have calculated the total score of each category and arranged it into descending order using filter function.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Then we have selected the Top 5 Categories with the highest scores as shown below:</a:t>
            </a:r>
            <a:endParaRPr lang="en-IN" sz="24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829A55C-0532-B44D-C76B-BCD2DE701A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44074" r="52083" b="23389"/>
          <a:stretch/>
        </p:blipFill>
        <p:spPr>
          <a:xfrm>
            <a:off x="9985181" y="2007450"/>
            <a:ext cx="5410200" cy="334708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BD75F38-74D4-F9AF-5A90-508F0D737E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3" t="43389" r="16571" b="24074"/>
          <a:stretch/>
        </p:blipFill>
        <p:spPr>
          <a:xfrm>
            <a:off x="9964631" y="5749217"/>
            <a:ext cx="5732569" cy="33470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7643679-2FB2-E7CE-47AE-FD228162EB63}"/>
              </a:ext>
            </a:extLst>
          </p:cNvPr>
          <p:cNvSpPr txBox="1"/>
          <p:nvPr/>
        </p:nvSpPr>
        <p:spPr>
          <a:xfrm>
            <a:off x="11861430" y="1919209"/>
            <a:ext cx="490257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As we can see that Animals, Science are the categories with the highest popularity which is recognized by the maximum aggregate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Food and Healthy eating are the similar categories which falls in the top 5 most popular categories. You could use this insight to create a campaign and work with healthy eating brands to boost your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320</Words>
  <Application>Microsoft Office PowerPoint</Application>
  <PresentationFormat>Custom</PresentationFormat>
  <Paragraphs>65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Bahnschrift SemiLight</vt:lpstr>
      <vt:lpstr>DM Sans</vt:lpstr>
      <vt:lpstr>Clear Sans Regular Bold</vt:lpstr>
      <vt:lpstr>Graphik Regular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Sakshi Bhandwal</cp:lastModifiedBy>
  <cp:revision>14</cp:revision>
  <dcterms:created xsi:type="dcterms:W3CDTF">2006-08-16T00:00:00Z</dcterms:created>
  <dcterms:modified xsi:type="dcterms:W3CDTF">2023-10-28T14:27:45Z</dcterms:modified>
  <dc:identifier>DAEhDyfaYKE</dc:identifier>
</cp:coreProperties>
</file>